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6C14-CF93-456B-96FB-7E3DC3EC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1F9B0-3A0A-40B3-B1FB-86900365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A11E3-90E8-48EF-8DEB-98C69B6A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041E-9FC0-4CBB-9C01-71D869B5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E193-D3F1-4A1A-882E-CDEB198F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7452-7316-4286-AAEE-7815C86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97BE0-A2C6-479D-85AB-4A74A3DA5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94F32-2853-47D5-ABF9-8112CA9A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C100-95D2-4B76-874D-41242668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C93B-2928-4B9F-970B-CD917525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2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E8B91-33CA-45BA-8B15-F42972B97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DCB96-6EE1-4930-88F8-2BE11930E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667F-BDDE-46DB-9F8E-A2007C41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EBDF-ACEB-4BC6-B3C6-0A4D877D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940B-6ACA-4463-8F13-39C87749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8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F9E3-A721-4BB8-8E21-9807C9CF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48FE-B94E-4159-B529-15CF7484F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9EFCC-8F0E-4A32-95CF-C0A57113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C18AA-FFBB-4119-B310-919E7058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DC1FB-4E08-4BE5-913E-6A75C6A3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7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A5EA-E192-496F-B841-A2FE123B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0877-2EFF-4CBE-BBBA-3E2AF8D93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39C3-6479-4177-BFBB-353CDA3C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EDF27-BDD4-43A4-85DB-1702CD77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70E61-F60F-4570-8E37-F87D48C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CC93-EF5B-4E2B-9592-F7ACDA94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A2EA-725D-445E-9624-0C4E33712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C010F-8336-4A84-AF7F-AED71027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9E743-4041-4D3A-9DF8-E233EBE9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D48CF-A599-4CE0-9FBB-EC381E6D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2AF59-C2BE-4D1A-98DD-42ECE94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1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FDF3-A44B-48D7-97C9-9F3D581A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07BD-D5A0-475E-ADB7-32E03FC4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91D20-3A98-443A-BD26-722E4EC9E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D937E-A6F0-4098-987E-988D0F0CC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449E3-6ACA-4101-9B8C-064ADBC0F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58BC7-9D45-408C-8A50-6A07B158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C3AC6-2542-44E2-89E7-6518D120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423C7-D729-4842-BEAF-37A08380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5505-532D-4479-A748-73B039C4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5FFF8-2E7E-45B1-8DF8-D8462053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3226-6DED-4396-9D2D-ED3B008E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0CCE4-F5CA-413E-B0C4-54EFA839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1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44849-17EB-4820-9558-7E156DB5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0A576-F6A0-434B-89C7-BB8B74D1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D9D97-C7A7-4B52-9C00-AE13F601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5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AA33-565C-42A0-A119-DB7B3659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0893-E2C4-48F0-B334-4664753E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F08DC-AB71-4FF3-A861-9D3BB685A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0CC54-2532-4CFA-88EE-6332E3C8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86800-F3B4-4A7D-8190-8E5F071B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F75A0-4331-4DC8-BED7-19FF15BC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3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CA88-4BDE-44C6-B985-27677B5A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6EEEF-CC1A-4E44-AF5B-6EDD6B123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53BAE-2979-40FE-8A8A-2F3FE45EA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35252-834D-4FD1-8459-FC823DB9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8F07-8970-47B2-B146-68BEFE9A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EE293-CD04-4FC9-9D38-6A76B404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CE4A3-FBDB-4704-B45B-B21CB80C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E0579-E6FE-474C-9129-3C3F4135C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8E4F-EE3D-46FD-8B76-425F12022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7A98-4819-445B-92E0-B576B481583D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6244-F879-4C57-B9A8-146554FBE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DD2E7-E8F9-485F-AFEA-755819BD5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A142-08CA-4466-81BA-827D27DE3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9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1O9jBHgsxs" TargetMode="External"/><Relationship Id="rId2" Type="http://schemas.openxmlformats.org/officeDocument/2006/relationships/hyperlink" Target="https://www.youtube.com/watch?v=A8Ts4V_os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7;p13">
            <a:extLst>
              <a:ext uri="{FF2B5EF4-FFF2-40B4-BE49-F238E27FC236}">
                <a16:creationId xmlns:a16="http://schemas.microsoft.com/office/drawing/2014/main" id="{06151B6F-7C24-4C8A-BC4F-AB0F38B2A099}"/>
              </a:ext>
            </a:extLst>
          </p:cNvPr>
          <p:cNvGrpSpPr/>
          <p:nvPr/>
        </p:nvGrpSpPr>
        <p:grpSpPr>
          <a:xfrm>
            <a:off x="4653782" y="2416995"/>
            <a:ext cx="2685019" cy="1602963"/>
            <a:chOff x="6743950" y="3586504"/>
            <a:chExt cx="2680723" cy="1384421"/>
          </a:xfrm>
        </p:grpSpPr>
        <p:pic>
          <p:nvPicPr>
            <p:cNvPr id="5" name="Google Shape;58;p13">
              <a:extLst>
                <a:ext uri="{FF2B5EF4-FFF2-40B4-BE49-F238E27FC236}">
                  <a16:creationId xmlns:a16="http://schemas.microsoft.com/office/drawing/2014/main" id="{91AB5862-3EAF-4E36-AFE6-7CA713144EA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11410"/>
            <a:stretch/>
          </p:blipFill>
          <p:spPr>
            <a:xfrm rot="-1886425">
              <a:off x="8207100" y="3783925"/>
              <a:ext cx="1035500" cy="98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9;p13">
              <a:extLst>
                <a:ext uri="{FF2B5EF4-FFF2-40B4-BE49-F238E27FC236}">
                  <a16:creationId xmlns:a16="http://schemas.microsoft.com/office/drawing/2014/main" id="{D97EE6C7-EF4B-40AF-AF7C-0DD320FA228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43950" y="4116900"/>
              <a:ext cx="2183400" cy="854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1B34AE-732B-43A8-8A24-B3976E84CBB1}"/>
              </a:ext>
            </a:extLst>
          </p:cNvPr>
          <p:cNvSpPr txBox="1"/>
          <p:nvPr/>
        </p:nvSpPr>
        <p:spPr>
          <a:xfrm>
            <a:off x="2387548" y="1324598"/>
            <a:ext cx="72174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A level biology transition pack</a:t>
            </a:r>
          </a:p>
          <a:p>
            <a:pPr algn="ctr"/>
            <a:r>
              <a:rPr lang="en-GB" sz="3200" dirty="0"/>
              <a:t>Year 11      Year 12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A18AB91-7DD0-4CBA-A5F1-7D557CBD7120}"/>
              </a:ext>
            </a:extLst>
          </p:cNvPr>
          <p:cNvSpPr/>
          <p:nvPr/>
        </p:nvSpPr>
        <p:spPr>
          <a:xfrm>
            <a:off x="5769828" y="2179726"/>
            <a:ext cx="452927" cy="2287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B13C5-997C-496E-A5E7-BA9E5EB0CB6B}"/>
              </a:ext>
            </a:extLst>
          </p:cNvPr>
          <p:cNvSpPr txBox="1"/>
          <p:nvPr/>
        </p:nvSpPr>
        <p:spPr>
          <a:xfrm>
            <a:off x="3570691" y="5435125"/>
            <a:ext cx="485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look forward to welcoming you in September!</a:t>
            </a:r>
          </a:p>
        </p:txBody>
      </p:sp>
    </p:spTree>
    <p:extLst>
      <p:ext uri="{BB962C8B-B14F-4D97-AF65-F5344CB8AC3E}">
        <p14:creationId xmlns:p14="http://schemas.microsoft.com/office/powerpoint/2010/main" val="304524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3E100-CD80-4B75-929E-E5BA21FD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9691" cy="4001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CDD7D-7C7C-42D7-8F72-F6E825A6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90" y="0"/>
            <a:ext cx="5102296" cy="4970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5FFB5-D456-4C86-8F7F-B1E210430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262" y="5167618"/>
            <a:ext cx="5562738" cy="16903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D37CEB-579C-4F80-8DCC-69D74766E2F7}"/>
              </a:ext>
            </a:extLst>
          </p:cNvPr>
          <p:cNvSpPr/>
          <p:nvPr/>
        </p:nvSpPr>
        <p:spPr>
          <a:xfrm>
            <a:off x="4321338" y="33915"/>
            <a:ext cx="2474752" cy="6372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Cells and microscopes – GCSE recap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E5B5E-1513-4D81-AE39-2B0E9BB13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6" y="3607490"/>
            <a:ext cx="4670709" cy="32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DC072-6496-4F9B-A4E8-98D3E1F1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76811"/>
            <a:ext cx="5330689" cy="45623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01A9C9-7EBD-4661-A824-7FB48270C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68675"/>
              </p:ext>
            </p:extLst>
          </p:nvPr>
        </p:nvGraphicFramePr>
        <p:xfrm>
          <a:off x="5558714" y="737934"/>
          <a:ext cx="6268665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555">
                  <a:extLst>
                    <a:ext uri="{9D8B030D-6E8A-4147-A177-3AD203B41FA5}">
                      <a16:colId xmlns:a16="http://schemas.microsoft.com/office/drawing/2014/main" val="1111500138"/>
                    </a:ext>
                  </a:extLst>
                </a:gridCol>
                <a:gridCol w="2089555">
                  <a:extLst>
                    <a:ext uri="{9D8B030D-6E8A-4147-A177-3AD203B41FA5}">
                      <a16:colId xmlns:a16="http://schemas.microsoft.com/office/drawing/2014/main" val="1600225747"/>
                    </a:ext>
                  </a:extLst>
                </a:gridCol>
                <a:gridCol w="2089555">
                  <a:extLst>
                    <a:ext uri="{9D8B030D-6E8A-4147-A177-3AD203B41FA5}">
                      <a16:colId xmlns:a16="http://schemas.microsoft.com/office/drawing/2014/main" val="73412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Monomer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Enzyme that digests the polymer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Fatty acids and glycerol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9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Starch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355501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056EC4-D717-43E2-BCF4-D06A9526F943}"/>
              </a:ext>
            </a:extLst>
          </p:cNvPr>
          <p:cNvSpPr/>
          <p:nvPr/>
        </p:nvSpPr>
        <p:spPr>
          <a:xfrm>
            <a:off x="6096000" y="76811"/>
            <a:ext cx="5395022" cy="37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Enzymes and biological molecules – GCSE recap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7E084-086E-429C-8F3F-C1E831A1B7FE}"/>
              </a:ext>
            </a:extLst>
          </p:cNvPr>
          <p:cNvSpPr txBox="1"/>
          <p:nvPr/>
        </p:nvSpPr>
        <p:spPr>
          <a:xfrm>
            <a:off x="5558714" y="476324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Complete the table</a:t>
            </a:r>
          </a:p>
        </p:txBody>
      </p:sp>
    </p:spTree>
    <p:extLst>
      <p:ext uri="{BB962C8B-B14F-4D97-AF65-F5344CB8AC3E}">
        <p14:creationId xmlns:p14="http://schemas.microsoft.com/office/powerpoint/2010/main" val="325466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BC038-5150-40BE-B14C-50FB8898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586" y="176169"/>
            <a:ext cx="4932727" cy="840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46D15-AFA6-4F8D-8D04-BE6FA662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97" y="1097254"/>
            <a:ext cx="5184396" cy="32922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580505-CA44-4612-BF39-C3370F96AF00}"/>
              </a:ext>
            </a:extLst>
          </p:cNvPr>
          <p:cNvSpPr/>
          <p:nvPr/>
        </p:nvSpPr>
        <p:spPr>
          <a:xfrm>
            <a:off x="69907" y="76811"/>
            <a:ext cx="6829029" cy="2587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Now let’s try some A level standard questions – you may have to do some research!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B3182-33E1-4F08-AA9B-1A7B9F840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16" y="335559"/>
            <a:ext cx="4958050" cy="2849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0BD36B-88FD-4A04-A393-EF93468B4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91"/>
          <a:stretch/>
        </p:blipFill>
        <p:spPr>
          <a:xfrm>
            <a:off x="1191715" y="3172773"/>
            <a:ext cx="4958050" cy="36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E387F-3260-47EE-9DCC-AB084B97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77"/>
            <a:ext cx="5353050" cy="221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91619-41EC-41CE-B7A6-3637AC79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377"/>
            <a:ext cx="5429250" cy="148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BB8E5-558E-430C-BEE2-09F4ACD87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8277"/>
            <a:ext cx="53244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81930-E45F-4C50-B330-988547817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311" y="0"/>
            <a:ext cx="518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4AD91-0B8E-40B5-B854-46B7D5CFB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94" y="2837470"/>
            <a:ext cx="5293453" cy="691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D6EF3-3BD5-43E5-A823-F9D3DB3E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0" y="118232"/>
            <a:ext cx="6315075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82BA5-53D8-450E-B120-F32CB6735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7087"/>
            <a:ext cx="615315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B7BDF-CE36-44D7-A219-2B9E6E7FD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0" y="2988492"/>
            <a:ext cx="6200775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6E5A3-AB72-4B7B-86EF-973580E02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225" y="17119"/>
            <a:ext cx="5154677" cy="209960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F6ECE789-19D6-40E0-AC24-39B5D4D9870C}"/>
              </a:ext>
            </a:extLst>
          </p:cNvPr>
          <p:cNvSpPr/>
          <p:nvPr/>
        </p:nvSpPr>
        <p:spPr>
          <a:xfrm>
            <a:off x="9211112" y="118232"/>
            <a:ext cx="2528790" cy="1238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Notice how the terminology is a lot more details than GCSE!</a:t>
            </a:r>
          </a:p>
        </p:txBody>
      </p:sp>
    </p:spTree>
    <p:extLst>
      <p:ext uri="{BB962C8B-B14F-4D97-AF65-F5344CB8AC3E}">
        <p14:creationId xmlns:p14="http://schemas.microsoft.com/office/powerpoint/2010/main" val="291983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55D898-30CA-4F62-886C-277666BD53A9}"/>
              </a:ext>
            </a:extLst>
          </p:cNvPr>
          <p:cNvSpPr/>
          <p:nvPr/>
        </p:nvSpPr>
        <p:spPr>
          <a:xfrm>
            <a:off x="78297" y="93538"/>
            <a:ext cx="5254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/>
              <a:t>Task 2: Practical skills in year 12</a:t>
            </a:r>
            <a:endParaRPr lang="en-GB" sz="1600" dirty="0"/>
          </a:p>
          <a:p>
            <a:r>
              <a:rPr lang="en-GB" sz="1600" dirty="0"/>
              <a:t>You will complete an enzymes practical and an osmosis required practical in the first module of year 12. </a:t>
            </a:r>
          </a:p>
          <a:p>
            <a:endParaRPr lang="en-GB" sz="1600" dirty="0"/>
          </a:p>
          <a:p>
            <a:r>
              <a:rPr lang="en-GB" sz="1600" dirty="0"/>
              <a:t>To prepare for this, watch the following videos and answer the following questions </a:t>
            </a:r>
            <a:r>
              <a:rPr lang="en-GB" sz="1600" b="1" dirty="0"/>
              <a:t>for each practical </a:t>
            </a:r>
          </a:p>
          <a:p>
            <a:endParaRPr lang="en-GB" sz="1600" dirty="0"/>
          </a:p>
          <a:p>
            <a:r>
              <a:rPr lang="en-GB" sz="1600" dirty="0"/>
              <a:t>Enzymes: </a:t>
            </a:r>
            <a:r>
              <a:rPr lang="en-GB" sz="1600" dirty="0">
                <a:hlinkClick r:id="rId2"/>
              </a:rPr>
              <a:t>https://www.youtube.com/watch?v=A8Ts4V_osvo</a:t>
            </a:r>
            <a:endParaRPr lang="en-GB" sz="1600" dirty="0"/>
          </a:p>
          <a:p>
            <a:r>
              <a:rPr lang="en-GB" sz="1600" dirty="0"/>
              <a:t>Osmosis: </a:t>
            </a:r>
            <a:r>
              <a:rPr lang="en-GB" sz="1600" dirty="0">
                <a:hlinkClick r:id="rId3"/>
              </a:rPr>
              <a:t>https://www.youtube.com/watch?v=k1O9jBHgsxs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What is the independent variable? </a:t>
            </a:r>
          </a:p>
          <a:p>
            <a:pPr marL="342900" indent="-342900">
              <a:buAutoNum type="arabicPeriod"/>
            </a:pPr>
            <a:r>
              <a:rPr lang="en-GB" sz="1600" dirty="0"/>
              <a:t>What is the dependent variable? </a:t>
            </a:r>
          </a:p>
          <a:p>
            <a:pPr marL="342900" indent="-342900">
              <a:buAutoNum type="arabicPeriod"/>
            </a:pPr>
            <a:r>
              <a:rPr lang="en-GB" sz="1600" dirty="0"/>
              <a:t>Name 3 control variables </a:t>
            </a:r>
          </a:p>
          <a:p>
            <a:pPr marL="342900" indent="-342900">
              <a:buAutoNum type="arabicPeriod"/>
            </a:pPr>
            <a:r>
              <a:rPr lang="en-GB" sz="1600" dirty="0"/>
              <a:t>State a suitable control for the investigation (remember a control experiment is NOT the same as a variable!)</a:t>
            </a:r>
          </a:p>
          <a:p>
            <a:pPr marL="342900" indent="-342900">
              <a:buAutoNum type="arabicPeriod"/>
            </a:pPr>
            <a:r>
              <a:rPr lang="en-GB" sz="1600" dirty="0"/>
              <a:t>Suggest an improvement to the method</a:t>
            </a:r>
          </a:p>
          <a:p>
            <a:pPr marL="342900" indent="-342900">
              <a:buAutoNum type="arabicPeriod"/>
            </a:pPr>
            <a:r>
              <a:rPr lang="en-GB" sz="1600" dirty="0"/>
              <a:t>List 3 safety precautions taken during this practical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1D50A-B203-47A2-9F17-04A4DE74E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742" y="0"/>
            <a:ext cx="5135374" cy="685800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49267B9-201A-4A9A-9C80-810FEE25D4FD}"/>
              </a:ext>
            </a:extLst>
          </p:cNvPr>
          <p:cNvSpPr/>
          <p:nvPr/>
        </p:nvSpPr>
        <p:spPr>
          <a:xfrm rot="21076114">
            <a:off x="5320357" y="149309"/>
            <a:ext cx="2050089" cy="10865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Fancy a bit of extra reading?</a:t>
            </a:r>
          </a:p>
        </p:txBody>
      </p:sp>
    </p:spTree>
    <p:extLst>
      <p:ext uri="{BB962C8B-B14F-4D97-AF65-F5344CB8AC3E}">
        <p14:creationId xmlns:p14="http://schemas.microsoft.com/office/powerpoint/2010/main" val="350565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4F2B8125590409871A8B88DF2CB0C" ma:contentTypeVersion="16" ma:contentTypeDescription="Create a new document." ma:contentTypeScope="" ma:versionID="3719550d28e2451a8b383038743661f9">
  <xsd:schema xmlns:xsd="http://www.w3.org/2001/XMLSchema" xmlns:xs="http://www.w3.org/2001/XMLSchema" xmlns:p="http://schemas.microsoft.com/office/2006/metadata/properties" xmlns:ns3="5b0ee287-a55c-4359-a7de-f7b30ad6a7c3" xmlns:ns4="d82788fa-9759-4de7-8144-c4b2fd087473" targetNamespace="http://schemas.microsoft.com/office/2006/metadata/properties" ma:root="true" ma:fieldsID="f2ab01ae87d9422d131d8b757d35d895" ns3:_="" ns4:_="">
    <xsd:import namespace="5b0ee287-a55c-4359-a7de-f7b30ad6a7c3"/>
    <xsd:import namespace="d82788fa-9759-4de7-8144-c4b2fd0874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ee287-a55c-4359-a7de-f7b30ad6a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788fa-9759-4de7-8144-c4b2fd087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b0ee287-a55c-4359-a7de-f7b30ad6a7c3" xsi:nil="true"/>
  </documentManagement>
</p:properties>
</file>

<file path=customXml/itemProps1.xml><?xml version="1.0" encoding="utf-8"?>
<ds:datastoreItem xmlns:ds="http://schemas.openxmlformats.org/officeDocument/2006/customXml" ds:itemID="{7B0E44F6-8CEE-49E7-A7E7-CD63444C3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ee287-a55c-4359-a7de-f7b30ad6a7c3"/>
    <ds:schemaRef ds:uri="d82788fa-9759-4de7-8144-c4b2fd087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E1B1AC-6575-4D3D-B79E-A3BB5DDD2F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17B5D-9E92-4876-B793-F5A68EA4A53E}">
  <ds:schemaRefs>
    <ds:schemaRef ds:uri="d82788fa-9759-4de7-8144-c4b2fd08747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5b0ee287-a55c-4359-a7de-f7b30ad6a7c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Russell</dc:creator>
  <cp:lastModifiedBy>Kate Forster</cp:lastModifiedBy>
  <cp:revision>5</cp:revision>
  <dcterms:created xsi:type="dcterms:W3CDTF">2024-06-28T08:01:39Z</dcterms:created>
  <dcterms:modified xsi:type="dcterms:W3CDTF">2024-06-28T08:25:01Z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0x01010072B4F2B8125590409871A8B88DF2CB0C</vt:lpwstr>
  </property>
</Properties>
</file>